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55" r:id="rId4"/>
    <p:sldId id="350" r:id="rId5"/>
    <p:sldId id="356" r:id="rId6"/>
    <p:sldId id="278" r:id="rId7"/>
    <p:sldId id="259" r:id="rId8"/>
    <p:sldId id="296" r:id="rId9"/>
    <p:sldId id="315" r:id="rId10"/>
    <p:sldId id="298" r:id="rId11"/>
    <p:sldId id="362" r:id="rId12"/>
    <p:sldId id="363" r:id="rId13"/>
    <p:sldId id="364" r:id="rId14"/>
    <p:sldId id="322" r:id="rId15"/>
    <p:sldId id="316" r:id="rId16"/>
    <p:sldId id="318" r:id="rId17"/>
    <p:sldId id="317" r:id="rId18"/>
    <p:sldId id="320" r:id="rId19"/>
    <p:sldId id="357" r:id="rId20"/>
    <p:sldId id="358" r:id="rId21"/>
    <p:sldId id="323" r:id="rId22"/>
    <p:sldId id="324" r:id="rId23"/>
    <p:sldId id="346" r:id="rId24"/>
    <p:sldId id="325" r:id="rId25"/>
    <p:sldId id="354" r:id="rId26"/>
    <p:sldId id="348" r:id="rId27"/>
    <p:sldId id="353" r:id="rId28"/>
    <p:sldId id="359" r:id="rId29"/>
    <p:sldId id="360" r:id="rId30"/>
    <p:sldId id="361" r:id="rId31"/>
  </p:sldIdLst>
  <p:sldSz cx="12192000" cy="6858000"/>
  <p:notesSz cx="6858000" cy="9144000"/>
  <p:embeddedFontLst>
    <p:embeddedFont>
      <p:font typeface="Gilroy" panose="020B0604020202020204" charset="0"/>
      <p:regular r:id="rId32"/>
    </p:embeddedFont>
    <p:embeddedFont>
      <p:font typeface="Microsoft YaHei" panose="020B0503020204020204" pitchFamily="34" charset="-122"/>
      <p:regular r:id="rId33"/>
      <p:bold r:id="rId34"/>
    </p:embeddedFont>
    <p:embeddedFont>
      <p:font typeface="Mona-Sans Black Wide" panose="020B0604020202020204" charset="0"/>
      <p:bold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pos="5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790"/>
    <a:srgbClr val="FA82A7"/>
    <a:srgbClr val="FAFFFF"/>
    <a:srgbClr val="8BD6FF"/>
    <a:srgbClr val="B0E2FF"/>
    <a:srgbClr val="92C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4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150" y="210"/>
      </p:cViewPr>
      <p:guideLst>
        <p:guide orient="horz" pos="2160"/>
        <p:guide pos="3840"/>
        <p:guide pos="7151"/>
        <p:guide pos="5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F470D-27AA-41B5-B7B0-08C439E5EBF5}" type="datetimeFigureOut">
              <a:rPr lang="zh-CN" altLang="en-US" smtClean="0"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DC95D-F0EB-4841-A1DC-950B889D5F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465" y="2143854"/>
            <a:ext cx="47639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4800" b="0" i="0" u="none" strike="noStrike" dirty="0">
                <a:solidFill>
                  <a:srgbClr val="283790"/>
                </a:solidFill>
                <a:effectLst/>
                <a:latin typeface="+mj-lt"/>
                <a:ea typeface="Microsoft YaHei" panose="020B0503020204020204" pitchFamily="34" charset="-122"/>
              </a:rPr>
              <a:t>Wuling Tweet Sentiment Analysis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142247" y="6264286"/>
            <a:ext cx="22562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100" b="0" i="0" u="none" strike="noStrike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www.website.com</a:t>
            </a:r>
          </a:p>
        </p:txBody>
      </p:sp>
      <p:pic>
        <p:nvPicPr>
          <p:cNvPr id="17" name="VCG211381373453" descr="图形用户界面, 图示, 应用程序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81" y="735981"/>
            <a:ext cx="8806561" cy="586164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503663" y="296482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523875"/>
            <a:ext cx="11115675" cy="5626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Actionable insights that could be derived from these conclusions are:</a:t>
            </a:r>
          </a:p>
          <a:p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Consumers express negative sentiments toward the brand "Wuling Motors"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terkait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wuling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udah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There's a negative perception of the brand regarding "one side" and "one of them"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terkait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sblh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and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mhnya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Negative comments are associated with "fight" and "with"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ribut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ama).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"Cloud EV" (cloud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is another bigram with negative consumer sentiment.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brand's association with "country" and "origin"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terkait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"negara" and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asal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") also has negative bigram sentiment.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Consumers have negative feelings toward "want" and "buy"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beli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Negative sentiment is observed in the bigram "bring" and "car"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bawa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mobil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"Use" and "Wuling"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pake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wuling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is another bigram with negative consumer sentiment.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brand's association with "car" and "lousy"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terkait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mobil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and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upil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") has negative bigram sentiment.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Consumers hold negative sentiments toward the brand's association with "air" and "EV" (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terkait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"air" and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1501775" y="296545"/>
            <a:ext cx="9264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Negative Sentiment Uni-Gram Analysis</a:t>
            </a:r>
            <a:endParaRPr lang="zh-CN" altLang="en-US" sz="3200" dirty="0">
              <a:solidFill>
                <a:srgbClr val="283790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9B54F-6A5A-AAEC-6B13-EAD774CC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42" y="1083076"/>
            <a:ext cx="7573879" cy="547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8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523875"/>
            <a:ext cx="11115675" cy="5626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Actionable insights that could be derived from these conclusions are:</a:t>
            </a:r>
          </a:p>
          <a:p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chart reveals the top 10 unigrams associated with negative sentiment, offering valuable insights for shaping marketing strategies. The words with the highest negative sentiment include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mobil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(car),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pake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(use),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udah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(already),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(electric vehicle),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harga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(price),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aja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(just),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buat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(for),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(want), "air" (water), and "ga" (not).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These negative sentiments may arise from various factors such as economic conditions, product quality, or customer service. To address these concerns effectively, businesses can take targeted actions: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Improving Vehicle Quality: Address negative sentiment towards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mobil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and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pake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by enhancing the quality and durability of vehicles, ensuring positive customer experiences during purchases and maintenance.</a:t>
            </a: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35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523875"/>
            <a:ext cx="11115675" cy="5626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Actionable insights that could be derived from these conclusions are:</a:t>
            </a:r>
          </a:p>
          <a:p>
            <a:endParaRPr lang="en-US" sz="2200" b="1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Reviewing Pricing Strategies: Address negative sentiment towards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udah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",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", and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harga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by reviewing pricing strategies, offering competitive deals, and providing discounts where applicable.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Clarifying Product Benefits: Address negative sentiment towards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aja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and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buat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by clearly communicating the product's intended purpose and highlighting its benefits more effectively.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Market Research: Address negative sentiment towards 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", "air", and "ga" by conducting thorough market research to better understand customer needs and preferences, and subsequently, addressing any unmet expectations.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 addressing these negative sentiments, businesses can significantly enhance customer satisfaction, potentially leading to increased sales and brand loyalty.</a:t>
            </a:r>
          </a:p>
        </p:txBody>
      </p:sp>
    </p:spTree>
    <p:extLst>
      <p:ext uri="{BB962C8B-B14F-4D97-AF65-F5344CB8AC3E}">
        <p14:creationId xmlns:p14="http://schemas.microsoft.com/office/powerpoint/2010/main" val="3406481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CG2113806797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850" y="1105399"/>
            <a:ext cx="8955800" cy="506621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503663" y="296482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University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38390" y="2662555"/>
            <a:ext cx="5407660" cy="15328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44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Positive Sentiment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438390" y="1103630"/>
            <a:ext cx="2237105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en-US" altLang="zh-CN" sz="8800" dirty="0">
                <a:solidFill>
                  <a:schemeClr val="bg1"/>
                </a:solidFill>
              </a:rPr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1501775" y="296545"/>
            <a:ext cx="9264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Positive Sentiment Wordcloud</a:t>
            </a:r>
            <a:endParaRPr lang="zh-CN" altLang="en-US" sz="3200" dirty="0">
              <a:solidFill>
                <a:srgbClr val="283790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48B7E-8916-C9C5-A119-2CC0736B1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15" y="1305791"/>
            <a:ext cx="9908969" cy="49544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521335"/>
            <a:ext cx="11115675" cy="5247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Here's the key points based on Wuling Positive Sentiment </a:t>
            </a:r>
            <a:r>
              <a:rPr lang="en-US" sz="2200" b="1" dirty="0" err="1">
                <a:solidFill>
                  <a:schemeClr val="bg1"/>
                </a:solidFill>
              </a:rPr>
              <a:t>Wordcloud</a:t>
            </a:r>
            <a:r>
              <a:rPr lang="en-US" sz="2200" b="1" dirty="0">
                <a:solidFill>
                  <a:schemeClr val="bg1"/>
                </a:solidFill>
              </a:rPr>
              <a:t>:</a:t>
            </a:r>
          </a:p>
          <a:p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Consumers have a positive perception of the brand's quality and reliability, as indicated by the prominence of words like "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bagus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(good), "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keren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(cool), and "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mantap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(solid).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Affordability is another key positive sentiment, with words like "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murah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(cheap) and "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terjangkau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(affordable) featuring prominently.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brand's customer service is also well-regarded, with words like "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ramah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(friendly) and "helpful" appearing frequently.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Consumers appreciate the brand's variety of products and services, as evidenced by words like "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lengkap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(complete) and "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banyak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pilihan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(many choices).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brand's marketing efforts are also effective, with words like "promo" and "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diskon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(discount) generating positive sentiment.</a:t>
            </a:r>
            <a:endParaRPr lang="en-US" sz="2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1501775" y="296545"/>
            <a:ext cx="9264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Positive Sentiment Bi-Gram Analysis</a:t>
            </a:r>
            <a:endParaRPr lang="zh-CN" altLang="en-US" sz="3200" dirty="0">
              <a:solidFill>
                <a:srgbClr val="283790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2B5E4-A89F-08FD-689B-95833FED9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84" y="1010167"/>
            <a:ext cx="7617031" cy="56457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1012825"/>
            <a:ext cx="11115675" cy="4756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From this Bi-Gram, several conclusions can be drawn: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bigram "cloud,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has the highest positive sentiment, indicating consumers' positive outlook on cloud-related services or products, likely influenced by the convenience of cloud computing's rising popularity.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"Worth it" also receives high positive sentiment, suggesting consumers' readiness to invest in perceived value, providing an opportunity to emphasize products or services' value proposition.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Positive sentiment towards "test drive" reflects consumer interest in trying products or services before purchase, suggesting effective marketing campaigns offering free trials or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Lucu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banget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portrays positive sentiment, indicating consumer amusement or entertainment, an insight to create lighthearted or humorous marketing campaigns.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"Sih,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Alvez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evokes positive sentiment, reflecting consumer satisfaction or admiration, ideal for crafting campaigns highlighting a product or service's positive attributes.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1501775" y="296545"/>
            <a:ext cx="9264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Positive Sentiment Uni-Gram Analysis</a:t>
            </a:r>
            <a:endParaRPr lang="zh-CN" altLang="en-US" sz="3200" dirty="0">
              <a:solidFill>
                <a:srgbClr val="283790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D772A-0264-4683-EB5B-E72469B41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68" y="1054768"/>
            <a:ext cx="7415463" cy="53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1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CG21138067973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58900"/>
            <a:ext cx="8728710" cy="54997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406160" y="6316324"/>
            <a:ext cx="14698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100" b="0" i="0" u="none" strike="noStrike" dirty="0">
                <a:solidFill>
                  <a:srgbClr val="283790"/>
                </a:solidFill>
                <a:effectLst/>
                <a:ea typeface="Microsoft YaHei" panose="020B0503020204020204" pitchFamily="34" charset="-122"/>
              </a:rPr>
              <a:t>www.website.com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371141" y="1098014"/>
            <a:ext cx="4868958" cy="1003023"/>
            <a:chOff x="6820829" y="1187397"/>
            <a:chExt cx="4868958" cy="1003023"/>
          </a:xfrm>
        </p:grpSpPr>
        <p:grpSp>
          <p:nvGrpSpPr>
            <p:cNvPr id="11" name="组合 10"/>
            <p:cNvGrpSpPr/>
            <p:nvPr/>
          </p:nvGrpSpPr>
          <p:grpSpPr>
            <a:xfrm>
              <a:off x="6820829" y="1187397"/>
              <a:ext cx="784303" cy="775217"/>
              <a:chOff x="6820829" y="1011045"/>
              <a:chExt cx="962723" cy="95157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891454" y="1070517"/>
                <a:ext cx="892098" cy="892098"/>
              </a:xfrm>
              <a:prstGeom prst="ellipse">
                <a:avLst/>
              </a:prstGeom>
              <a:solidFill>
                <a:srgbClr val="FA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820829" y="1011045"/>
                <a:ext cx="884662" cy="884662"/>
              </a:xfrm>
              <a:prstGeom prst="ellipse">
                <a:avLst/>
              </a:prstGeom>
              <a:noFill/>
              <a:ln>
                <a:solidFill>
                  <a:srgbClr val="2837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6874656" y="1324813"/>
              <a:ext cx="12545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zh-CN" sz="2400" b="0" i="0" u="none" strike="noStrike" dirty="0">
                  <a:solidFill>
                    <a:srgbClr val="FA82A7"/>
                  </a:solidFill>
                  <a:effectLst/>
                  <a:latin typeface="+mj-lt"/>
                  <a:ea typeface="Microsoft YaHei" panose="020B0503020204020204" pitchFamily="34" charset="-122"/>
                </a:rPr>
                <a:t>01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694780" y="1545260"/>
              <a:ext cx="3322625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800" dirty="0">
                  <a:solidFill>
                    <a:srgbClr val="283790"/>
                  </a:solidFill>
                </a:rPr>
                <a:t>This dataset contains 334 tweets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680495" y="1209850"/>
              <a:ext cx="4009292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>
                  <a:solidFill>
                    <a:schemeClr val="bg1"/>
                  </a:solidFill>
                  <a:ea typeface="Gilroy" panose="00000400000000000000" charset="0"/>
                </a:rPr>
                <a:t>Sample Size</a:t>
              </a:r>
              <a:endParaRPr lang="zh-CN" altLang="en-US" sz="20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503663" y="296482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University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60195" y="236855"/>
            <a:ext cx="87706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4000" b="0" i="0" u="none" strike="noStrike" dirty="0">
                <a:solidFill>
                  <a:srgbClr val="283790"/>
                </a:solidFill>
                <a:effectLst/>
                <a:latin typeface="+mj-lt"/>
                <a:ea typeface="Microsoft YaHei" panose="020B0503020204020204" pitchFamily="34" charset="-122"/>
              </a:rPr>
              <a:t>Information about Dataset</a:t>
            </a:r>
          </a:p>
        </p:txBody>
      </p:sp>
      <p:grpSp>
        <p:nvGrpSpPr>
          <p:cNvPr id="3" name="组合 15"/>
          <p:cNvGrpSpPr/>
          <p:nvPr/>
        </p:nvGrpSpPr>
        <p:grpSpPr>
          <a:xfrm>
            <a:off x="6357473" y="2190003"/>
            <a:ext cx="4868958" cy="1003023"/>
            <a:chOff x="6820829" y="1187397"/>
            <a:chExt cx="4868958" cy="1003023"/>
          </a:xfrm>
        </p:grpSpPr>
        <p:grpSp>
          <p:nvGrpSpPr>
            <p:cNvPr id="4" name="组合 10"/>
            <p:cNvGrpSpPr/>
            <p:nvPr/>
          </p:nvGrpSpPr>
          <p:grpSpPr>
            <a:xfrm>
              <a:off x="6820829" y="1187397"/>
              <a:ext cx="784303" cy="775217"/>
              <a:chOff x="6820829" y="1011045"/>
              <a:chExt cx="962723" cy="951570"/>
            </a:xfrm>
          </p:grpSpPr>
          <p:sp>
            <p:nvSpPr>
              <p:cNvPr id="5" name="椭圆 7"/>
              <p:cNvSpPr/>
              <p:nvPr/>
            </p:nvSpPr>
            <p:spPr>
              <a:xfrm>
                <a:off x="6891454" y="1070517"/>
                <a:ext cx="892098" cy="892098"/>
              </a:xfrm>
              <a:prstGeom prst="ellipse">
                <a:avLst/>
              </a:prstGeom>
              <a:solidFill>
                <a:srgbClr val="FA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9"/>
              <p:cNvSpPr/>
              <p:nvPr/>
            </p:nvSpPr>
            <p:spPr>
              <a:xfrm>
                <a:off x="6820829" y="1011045"/>
                <a:ext cx="884662" cy="884662"/>
              </a:xfrm>
              <a:prstGeom prst="ellipse">
                <a:avLst/>
              </a:prstGeom>
              <a:noFill/>
              <a:ln>
                <a:solidFill>
                  <a:srgbClr val="2837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11"/>
            <p:cNvSpPr txBox="1"/>
            <p:nvPr/>
          </p:nvSpPr>
          <p:spPr>
            <a:xfrm>
              <a:off x="6874656" y="1324813"/>
              <a:ext cx="125458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zh-CN" sz="2400" b="0" i="0" u="none" strike="noStrike" dirty="0">
                  <a:solidFill>
                    <a:srgbClr val="FA82A7"/>
                  </a:solidFill>
                  <a:effectLst/>
                  <a:latin typeface="+mj-lt"/>
                  <a:ea typeface="Microsoft YaHei" panose="020B0503020204020204" pitchFamily="34" charset="-122"/>
                </a:rPr>
                <a:t>02</a:t>
              </a:r>
            </a:p>
          </p:txBody>
        </p:sp>
        <p:sp>
          <p:nvSpPr>
            <p:cNvPr id="43" name="文本框 13"/>
            <p:cNvSpPr txBox="1"/>
            <p:nvPr/>
          </p:nvSpPr>
          <p:spPr>
            <a:xfrm>
              <a:off x="7694780" y="1545260"/>
              <a:ext cx="3322625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800" dirty="0">
                  <a:solidFill>
                    <a:srgbClr val="283790"/>
                  </a:solidFill>
                </a:rPr>
                <a:t>The tweet language that we scrapped is in indonesian</a:t>
              </a:r>
            </a:p>
          </p:txBody>
        </p:sp>
        <p:sp>
          <p:nvSpPr>
            <p:cNvPr id="44" name="文本框 14"/>
            <p:cNvSpPr txBox="1"/>
            <p:nvPr/>
          </p:nvSpPr>
          <p:spPr>
            <a:xfrm>
              <a:off x="7680495" y="1209850"/>
              <a:ext cx="4009292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>
                  <a:solidFill>
                    <a:schemeClr val="bg1"/>
                  </a:solidFill>
                  <a:ea typeface="Gilroy" panose="00000400000000000000" charset="0"/>
                </a:rPr>
                <a:t>Language</a:t>
              </a:r>
              <a:endParaRPr lang="zh-CN" altLang="en-US" sz="20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</p:grpSp>
      <p:grpSp>
        <p:nvGrpSpPr>
          <p:cNvPr id="45" name="组合 15"/>
          <p:cNvGrpSpPr/>
          <p:nvPr/>
        </p:nvGrpSpPr>
        <p:grpSpPr>
          <a:xfrm>
            <a:off x="6372646" y="3420866"/>
            <a:ext cx="4868958" cy="1281193"/>
            <a:chOff x="6820829" y="1187397"/>
            <a:chExt cx="4868958" cy="1281193"/>
          </a:xfrm>
        </p:grpSpPr>
        <p:grpSp>
          <p:nvGrpSpPr>
            <p:cNvPr id="46" name="组合 10"/>
            <p:cNvGrpSpPr/>
            <p:nvPr/>
          </p:nvGrpSpPr>
          <p:grpSpPr>
            <a:xfrm>
              <a:off x="6820829" y="1187397"/>
              <a:ext cx="784303" cy="775217"/>
              <a:chOff x="6820829" y="1011045"/>
              <a:chExt cx="962723" cy="951570"/>
            </a:xfrm>
          </p:grpSpPr>
          <p:sp>
            <p:nvSpPr>
              <p:cNvPr id="47" name="椭圆 7"/>
              <p:cNvSpPr/>
              <p:nvPr/>
            </p:nvSpPr>
            <p:spPr>
              <a:xfrm>
                <a:off x="6891454" y="1070517"/>
                <a:ext cx="892098" cy="892098"/>
              </a:xfrm>
              <a:prstGeom prst="ellipse">
                <a:avLst/>
              </a:prstGeom>
              <a:solidFill>
                <a:srgbClr val="FA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9"/>
              <p:cNvSpPr/>
              <p:nvPr/>
            </p:nvSpPr>
            <p:spPr>
              <a:xfrm>
                <a:off x="6820829" y="1011045"/>
                <a:ext cx="884662" cy="884662"/>
              </a:xfrm>
              <a:prstGeom prst="ellipse">
                <a:avLst/>
              </a:prstGeom>
              <a:noFill/>
              <a:ln>
                <a:solidFill>
                  <a:srgbClr val="2837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文本框 11"/>
            <p:cNvSpPr txBox="1"/>
            <p:nvPr/>
          </p:nvSpPr>
          <p:spPr>
            <a:xfrm>
              <a:off x="6874656" y="1324813"/>
              <a:ext cx="125458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zh-CN" sz="2400" b="0" i="0" u="none" strike="noStrike" dirty="0">
                  <a:solidFill>
                    <a:srgbClr val="FA82A7"/>
                  </a:solidFill>
                  <a:effectLst/>
                  <a:latin typeface="+mj-lt"/>
                  <a:ea typeface="Microsoft YaHei" panose="020B0503020204020204" pitchFamily="34" charset="-122"/>
                </a:rPr>
                <a:t>03</a:t>
              </a:r>
            </a:p>
          </p:txBody>
        </p:sp>
        <p:sp>
          <p:nvSpPr>
            <p:cNvPr id="50" name="文本框 13"/>
            <p:cNvSpPr txBox="1"/>
            <p:nvPr/>
          </p:nvSpPr>
          <p:spPr>
            <a:xfrm>
              <a:off x="7694780" y="1545260"/>
              <a:ext cx="332262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800" dirty="0">
                  <a:solidFill>
                    <a:srgbClr val="283790"/>
                  </a:solidFill>
                </a:rPr>
                <a:t>The tweet date that we scrapped is from 18th April 2024 until 2nd May 2024</a:t>
              </a:r>
            </a:p>
          </p:txBody>
        </p:sp>
        <p:sp>
          <p:nvSpPr>
            <p:cNvPr id="51" name="文本框 14"/>
            <p:cNvSpPr txBox="1"/>
            <p:nvPr/>
          </p:nvSpPr>
          <p:spPr>
            <a:xfrm>
              <a:off x="7680495" y="1209850"/>
              <a:ext cx="4009292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>
                  <a:solidFill>
                    <a:schemeClr val="bg1"/>
                  </a:solidFill>
                  <a:ea typeface="Gilroy" panose="00000400000000000000" charset="0"/>
                </a:rPr>
                <a:t>Date</a:t>
              </a:r>
              <a:endParaRPr lang="zh-CN" altLang="en-US" sz="20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</p:grpSp>
      <p:grpSp>
        <p:nvGrpSpPr>
          <p:cNvPr id="7" name="组合 15">
            <a:extLst>
              <a:ext uri="{FF2B5EF4-FFF2-40B4-BE49-F238E27FC236}">
                <a16:creationId xmlns:a16="http://schemas.microsoft.com/office/drawing/2014/main" id="{EB4550D1-675C-612A-4936-F83F138040F7}"/>
              </a:ext>
            </a:extLst>
          </p:cNvPr>
          <p:cNvGrpSpPr/>
          <p:nvPr/>
        </p:nvGrpSpPr>
        <p:grpSpPr>
          <a:xfrm>
            <a:off x="6357473" y="4807291"/>
            <a:ext cx="4868958" cy="1281193"/>
            <a:chOff x="6820829" y="1187397"/>
            <a:chExt cx="4868958" cy="1281193"/>
          </a:xfrm>
        </p:grpSpPr>
        <p:grpSp>
          <p:nvGrpSpPr>
            <p:cNvPr id="17" name="组合 10">
              <a:extLst>
                <a:ext uri="{FF2B5EF4-FFF2-40B4-BE49-F238E27FC236}">
                  <a16:creationId xmlns:a16="http://schemas.microsoft.com/office/drawing/2014/main" id="{D2D138CC-B7D8-D6C1-5827-886B77EDDC31}"/>
                </a:ext>
              </a:extLst>
            </p:cNvPr>
            <p:cNvGrpSpPr/>
            <p:nvPr/>
          </p:nvGrpSpPr>
          <p:grpSpPr>
            <a:xfrm>
              <a:off x="6820829" y="1187397"/>
              <a:ext cx="784303" cy="775217"/>
              <a:chOff x="6820829" y="1011045"/>
              <a:chExt cx="962723" cy="951570"/>
            </a:xfrm>
          </p:grpSpPr>
          <p:sp>
            <p:nvSpPr>
              <p:cNvPr id="21" name="椭圆 7">
                <a:extLst>
                  <a:ext uri="{FF2B5EF4-FFF2-40B4-BE49-F238E27FC236}">
                    <a16:creationId xmlns:a16="http://schemas.microsoft.com/office/drawing/2014/main" id="{02C6B7F9-A676-3969-FB43-A75CDDF33268}"/>
                  </a:ext>
                </a:extLst>
              </p:cNvPr>
              <p:cNvSpPr/>
              <p:nvPr/>
            </p:nvSpPr>
            <p:spPr>
              <a:xfrm>
                <a:off x="6891454" y="1070517"/>
                <a:ext cx="892098" cy="892098"/>
              </a:xfrm>
              <a:prstGeom prst="ellipse">
                <a:avLst/>
              </a:prstGeom>
              <a:solidFill>
                <a:srgbClr val="FA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9">
                <a:extLst>
                  <a:ext uri="{FF2B5EF4-FFF2-40B4-BE49-F238E27FC236}">
                    <a16:creationId xmlns:a16="http://schemas.microsoft.com/office/drawing/2014/main" id="{1D8C9B63-6903-733A-E8D9-24C32C15D183}"/>
                  </a:ext>
                </a:extLst>
              </p:cNvPr>
              <p:cNvSpPr/>
              <p:nvPr/>
            </p:nvSpPr>
            <p:spPr>
              <a:xfrm>
                <a:off x="6820829" y="1011045"/>
                <a:ext cx="884662" cy="884662"/>
              </a:xfrm>
              <a:prstGeom prst="ellipse">
                <a:avLst/>
              </a:prstGeom>
              <a:noFill/>
              <a:ln>
                <a:solidFill>
                  <a:srgbClr val="2837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1">
              <a:extLst>
                <a:ext uri="{FF2B5EF4-FFF2-40B4-BE49-F238E27FC236}">
                  <a16:creationId xmlns:a16="http://schemas.microsoft.com/office/drawing/2014/main" id="{679B4069-F6AB-2A74-BFA7-BB0A94DD777B}"/>
                </a:ext>
              </a:extLst>
            </p:cNvPr>
            <p:cNvSpPr txBox="1"/>
            <p:nvPr/>
          </p:nvSpPr>
          <p:spPr>
            <a:xfrm>
              <a:off x="6874656" y="1324813"/>
              <a:ext cx="1254584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zh-CN" sz="2400" b="0" i="0" u="none" strike="noStrike" dirty="0">
                  <a:solidFill>
                    <a:srgbClr val="FA82A7"/>
                  </a:solidFill>
                  <a:effectLst/>
                  <a:latin typeface="+mj-lt"/>
                  <a:ea typeface="Microsoft YaHei" panose="020B0503020204020204" pitchFamily="34" charset="-122"/>
                </a:rPr>
                <a:t>03</a:t>
              </a:r>
            </a:p>
          </p:txBody>
        </p:sp>
        <p:sp>
          <p:nvSpPr>
            <p:cNvPr id="19" name="文本框 13">
              <a:extLst>
                <a:ext uri="{FF2B5EF4-FFF2-40B4-BE49-F238E27FC236}">
                  <a16:creationId xmlns:a16="http://schemas.microsoft.com/office/drawing/2014/main" id="{3F842BDB-285C-7128-BF6D-D7C3E9BC0E22}"/>
                </a:ext>
              </a:extLst>
            </p:cNvPr>
            <p:cNvSpPr txBox="1"/>
            <p:nvPr/>
          </p:nvSpPr>
          <p:spPr>
            <a:xfrm>
              <a:off x="7694780" y="1545260"/>
              <a:ext cx="332262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en-US" altLang="zh-CN" sz="1800" dirty="0" err="1">
                  <a:solidFill>
                    <a:srgbClr val="283790"/>
                  </a:solidFill>
                </a:rPr>
                <a:t>nabrak</a:t>
              </a:r>
              <a:r>
                <a:rPr lang="en-US" altLang="zh-CN" sz="1800" dirty="0">
                  <a:solidFill>
                    <a:srgbClr val="283790"/>
                  </a:solidFill>
                </a:rPr>
                <a:t>, </a:t>
              </a:r>
              <a:r>
                <a:rPr lang="en-US" altLang="zh-CN" sz="1800" dirty="0" err="1">
                  <a:solidFill>
                    <a:srgbClr val="283790"/>
                  </a:solidFill>
                </a:rPr>
                <a:t>sayaa</a:t>
              </a:r>
              <a:r>
                <a:rPr lang="en-US" altLang="zh-CN" sz="1800" dirty="0">
                  <a:solidFill>
                    <a:srgbClr val="283790"/>
                  </a:solidFill>
                </a:rPr>
                <a:t>, </a:t>
              </a:r>
              <a:r>
                <a:rPr lang="en-US" altLang="zh-CN" sz="1800" dirty="0" err="1">
                  <a:solidFill>
                    <a:srgbClr val="283790"/>
                  </a:solidFill>
                </a:rPr>
                <a:t>wuling</a:t>
              </a:r>
              <a:r>
                <a:rPr lang="en-US" altLang="zh-CN" sz="1800" dirty="0">
                  <a:solidFill>
                    <a:srgbClr val="283790"/>
                  </a:solidFill>
                </a:rPr>
                <a:t>, </a:t>
              </a:r>
              <a:r>
                <a:rPr lang="en-US" altLang="zh-CN" sz="1800" dirty="0" err="1">
                  <a:solidFill>
                    <a:srgbClr val="283790"/>
                  </a:solidFill>
                </a:rPr>
                <a:t>biru</a:t>
              </a:r>
              <a:r>
                <a:rPr lang="en-US" altLang="zh-CN" sz="1800" dirty="0">
                  <a:solidFill>
                    <a:srgbClr val="283790"/>
                  </a:solidFill>
                </a:rPr>
                <a:t>, </a:t>
              </a:r>
              <a:r>
                <a:rPr lang="en-US" altLang="zh-CN" sz="1800" dirty="0" err="1">
                  <a:solidFill>
                    <a:srgbClr val="283790"/>
                  </a:solidFill>
                </a:rPr>
                <a:t>kucing</a:t>
              </a:r>
              <a:r>
                <a:rPr lang="en-US" altLang="zh-CN" sz="1800" dirty="0">
                  <a:solidFill>
                    <a:srgbClr val="283790"/>
                  </a:solidFill>
                </a:rPr>
                <a:t>, </a:t>
              </a:r>
              <a:r>
                <a:rPr lang="en-US" altLang="zh-CN" sz="1800" dirty="0" err="1">
                  <a:solidFill>
                    <a:srgbClr val="283790"/>
                  </a:solidFill>
                </a:rPr>
                <a:t>gw</a:t>
              </a:r>
              <a:r>
                <a:rPr lang="en-US" altLang="zh-CN" sz="1800" dirty="0">
                  <a:solidFill>
                    <a:srgbClr val="283790"/>
                  </a:solidFill>
                </a:rPr>
                <a:t>, </a:t>
              </a:r>
              <a:r>
                <a:rPr lang="en-US" altLang="zh-CN" sz="1800" dirty="0" err="1">
                  <a:solidFill>
                    <a:srgbClr val="283790"/>
                  </a:solidFill>
                </a:rPr>
                <a:t>gua</a:t>
              </a:r>
              <a:r>
                <a:rPr lang="en-US" altLang="zh-CN" sz="1800" dirty="0">
                  <a:solidFill>
                    <a:srgbClr val="283790"/>
                  </a:solidFill>
                </a:rPr>
                <a:t>, </a:t>
              </a:r>
              <a:r>
                <a:rPr lang="en-US" altLang="zh-CN" sz="1800" dirty="0" err="1">
                  <a:solidFill>
                    <a:srgbClr val="283790"/>
                  </a:solidFill>
                </a:rPr>
                <a:t>gue</a:t>
              </a:r>
              <a:r>
                <a:rPr lang="en-US" altLang="zh-CN" sz="1800" dirty="0">
                  <a:solidFill>
                    <a:srgbClr val="283790"/>
                  </a:solidFill>
                </a:rPr>
                <a:t>, </a:t>
              </a:r>
              <a:r>
                <a:rPr lang="en-US" altLang="zh-CN" sz="1800" dirty="0" err="1">
                  <a:solidFill>
                    <a:srgbClr val="283790"/>
                  </a:solidFill>
                </a:rPr>
                <a:t>lah</a:t>
              </a:r>
              <a:r>
                <a:rPr lang="en-US" altLang="zh-CN" sz="1800" dirty="0">
                  <a:solidFill>
                    <a:srgbClr val="283790"/>
                  </a:solidFill>
                </a:rPr>
                <a:t>, </a:t>
              </a:r>
              <a:r>
                <a:rPr lang="en-US" altLang="zh-CN" sz="1800" dirty="0" err="1">
                  <a:solidFill>
                    <a:srgbClr val="283790"/>
                  </a:solidFill>
                </a:rPr>
                <a:t>yg</a:t>
              </a:r>
              <a:r>
                <a:rPr lang="en-US" altLang="zh-CN" sz="1800" dirty="0">
                  <a:solidFill>
                    <a:srgbClr val="283790"/>
                  </a:solidFill>
                </a:rPr>
                <a:t>, </a:t>
              </a:r>
              <a:r>
                <a:rPr lang="en-US" altLang="zh-CN" sz="1800" dirty="0" err="1">
                  <a:solidFill>
                    <a:srgbClr val="283790"/>
                  </a:solidFill>
                </a:rPr>
                <a:t>kpala</a:t>
              </a:r>
              <a:r>
                <a:rPr lang="en-US" altLang="zh-CN" sz="1800" dirty="0">
                  <a:solidFill>
                    <a:srgbClr val="283790"/>
                  </a:solidFill>
                </a:rPr>
                <a:t>, </a:t>
              </a:r>
              <a:r>
                <a:rPr lang="en-US" altLang="zh-CN" sz="1800" dirty="0" err="1">
                  <a:solidFill>
                    <a:srgbClr val="283790"/>
                  </a:solidFill>
                </a:rPr>
                <a:t>suku</a:t>
              </a:r>
              <a:endParaRPr lang="en-US" altLang="zh-CN" sz="1800" dirty="0">
                <a:solidFill>
                  <a:srgbClr val="283790"/>
                </a:solidFill>
              </a:endParaRPr>
            </a:p>
          </p:txBody>
        </p:sp>
        <p:sp>
          <p:nvSpPr>
            <p:cNvPr id="20" name="文本框 14">
              <a:extLst>
                <a:ext uri="{FF2B5EF4-FFF2-40B4-BE49-F238E27FC236}">
                  <a16:creationId xmlns:a16="http://schemas.microsoft.com/office/drawing/2014/main" id="{42E4118E-3502-7395-A95F-2794199D88B8}"/>
                </a:ext>
              </a:extLst>
            </p:cNvPr>
            <p:cNvSpPr txBox="1"/>
            <p:nvPr/>
          </p:nvSpPr>
          <p:spPr>
            <a:xfrm>
              <a:off x="7680495" y="1209850"/>
              <a:ext cx="4009292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 err="1">
                  <a:solidFill>
                    <a:schemeClr val="bg1"/>
                  </a:solidFill>
                  <a:ea typeface="Gilroy" panose="00000400000000000000" charset="0"/>
                </a:rPr>
                <a:t>Stopwords</a:t>
              </a:r>
              <a:r>
                <a:rPr lang="en-US" altLang="zh-CN" sz="2000" dirty="0">
                  <a:solidFill>
                    <a:schemeClr val="bg1"/>
                  </a:solidFill>
                  <a:ea typeface="Gilroy" panose="00000400000000000000" charset="0"/>
                </a:rPr>
                <a:t> used</a:t>
              </a:r>
              <a:endParaRPr lang="zh-CN" altLang="en-US" sz="20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1012825"/>
            <a:ext cx="11115675" cy="4756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From this Uni-Gram, several conclusions can be drawn: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chart displays the top 10 unigrams associated with positive sentiment. Among these, the most frequent positive unigrams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Harga (Price):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Consumers are expressing positive sentiment towards the prices of products or services, indicating satisfaction with value for money or finding good deals.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Wulingmotorsid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(Wuling Motors Indonesia):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Positive sentiment towards Wuling Motors Indonesia suggests favorable perceptions, potentially influenced by product quality, customer service, or effective marketing.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Mobil (Car):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Positive sentiment towards cars indicates consumer excitement about owning new vehicles or satisfaction with current car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summary, analysis of the top 10 positive unigrams reveals consumer satisfaction with prices, positive perceptions of Wuling Motors Indonesia, and enthusiasm for cars.</a:t>
            </a:r>
          </a:p>
        </p:txBody>
      </p:sp>
    </p:spTree>
    <p:extLst>
      <p:ext uri="{BB962C8B-B14F-4D97-AF65-F5344CB8AC3E}">
        <p14:creationId xmlns:p14="http://schemas.microsoft.com/office/powerpoint/2010/main" val="3221394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CG2113806797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850" y="1105399"/>
            <a:ext cx="8955800" cy="506621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503663" y="296482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University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38390" y="2662555"/>
            <a:ext cx="5407660" cy="15328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44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Neutral Sentiment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438390" y="1103630"/>
            <a:ext cx="2237105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en-US" altLang="zh-CN" sz="8800" dirty="0">
                <a:solidFill>
                  <a:schemeClr val="bg1"/>
                </a:solidFill>
              </a:rPr>
              <a:t>03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1501775" y="296545"/>
            <a:ext cx="9264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Neutral Sentiment Wordcloud</a:t>
            </a:r>
            <a:endParaRPr lang="zh-CN" altLang="en-US" sz="3200" dirty="0">
              <a:solidFill>
                <a:srgbClr val="283790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B74CE-3BD0-D987-3F2C-39C075FF7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34" y="1371832"/>
            <a:ext cx="9563131" cy="47815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641350"/>
            <a:ext cx="11295380" cy="5127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From this word cloud, several conclusions can be drawn: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neutral sentiment analysis reveals diverse consumer discussions about Wuling Motors, covering its car models, features, and customer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Consumers show curiosity about the features of Wuling's electric vehicles, particularly their range and charging capabilities.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 discussion revolves around Wuling's customer service, with a mix of positive experiences and reported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Overall, the neutral sentiment analysis offers valuable insights into consumer conversations about Wuling Motors, aiding in the development of targeted marketing campaigns and customer service enhancements.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1501775" y="296545"/>
            <a:ext cx="9264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Neutral Sentiment Bi-Gram Analysis</a:t>
            </a:r>
            <a:endParaRPr lang="zh-CN" altLang="en-US" sz="3200" dirty="0">
              <a:solidFill>
                <a:srgbClr val="283790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ADB86-8110-AB48-7B39-EE9D9DC2E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33" y="1022268"/>
            <a:ext cx="7317497" cy="53607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641350"/>
            <a:ext cx="11295380" cy="5127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From this Bi-Gram, several conclusions can be drawn:</a:t>
            </a:r>
          </a:p>
          <a:p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"April, kick": Neutral sentiment, possibly due to excitement about spring and warmer weather, balanced with awareness of potential April showers.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"</a:t>
            </a:r>
            <a:r>
              <a:rPr lang="en-US" sz="2000" dirty="0" err="1"/>
              <a:t>Bingoveu</a:t>
            </a:r>
            <a:r>
              <a:rPr lang="en-US" sz="2000" dirty="0"/>
              <a:t>, </a:t>
            </a:r>
            <a:r>
              <a:rPr lang="en-US" sz="2000" dirty="0" err="1"/>
              <a:t>cloudev</a:t>
            </a:r>
            <a:r>
              <a:rPr lang="en-US" sz="2000" dirty="0"/>
              <a:t>": Neutral sentiment, likely stemming from uncertainty about new cloud computing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"Air, </a:t>
            </a:r>
            <a:r>
              <a:rPr lang="en-US" sz="2000" dirty="0" err="1"/>
              <a:t>bingoveu</a:t>
            </a:r>
            <a:r>
              <a:rPr lang="en-US" sz="2000" dirty="0"/>
              <a:t>": Neutral sentiment, likely due to uncertainty surrounding new air quality monitoring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"Off, </a:t>
            </a:r>
            <a:r>
              <a:rPr lang="en-US" sz="2000" dirty="0" err="1"/>
              <a:t>wib</a:t>
            </a:r>
            <a:r>
              <a:rPr lang="en-US" sz="2000" dirty="0"/>
              <a:t>": Neutral sentiment, likely reflecting uncertainty about new fitness tracking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"Kick, off": Neutral sentiment, possibly indicating uncertainty about new sports technology.</a:t>
            </a:r>
          </a:p>
        </p:txBody>
      </p:sp>
    </p:spTree>
    <p:extLst>
      <p:ext uri="{BB962C8B-B14F-4D97-AF65-F5344CB8AC3E}">
        <p14:creationId xmlns:p14="http://schemas.microsoft.com/office/powerpoint/2010/main" val="21514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48310" y="534472"/>
            <a:ext cx="11295380" cy="5127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From this Bi-Gram, several conclusions can be drawn:</a:t>
            </a:r>
          </a:p>
          <a:p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"</a:t>
            </a:r>
            <a:r>
              <a:rPr lang="en-US" sz="2000" dirty="0" err="1"/>
              <a:t>Adwal</a:t>
            </a:r>
            <a:r>
              <a:rPr lang="en-US" sz="2000" dirty="0"/>
              <a:t>, landing": Neutral sentiment, likely due to uncertainty about new space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"Mobil, </a:t>
            </a:r>
            <a:r>
              <a:rPr lang="en-US" sz="2000" dirty="0" err="1"/>
              <a:t>listrik</a:t>
            </a:r>
            <a:r>
              <a:rPr lang="en-US" sz="2000" dirty="0"/>
              <a:t>": Neutral sentiment, possibly reflecting uncertainty about new electric car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"</a:t>
            </a:r>
            <a:r>
              <a:rPr lang="en-US" sz="2000" dirty="0" err="1"/>
              <a:t>Liveforbetterlife</a:t>
            </a:r>
            <a:r>
              <a:rPr lang="en-US" sz="2000" dirty="0"/>
              <a:t>": Neutral sentiment, likely due to uncertainty about new health and wellness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"Air, </a:t>
            </a:r>
            <a:r>
              <a:rPr lang="en-US" sz="2000" dirty="0" err="1"/>
              <a:t>ev</a:t>
            </a:r>
            <a:r>
              <a:rPr lang="en-US" sz="2000" dirty="0"/>
              <a:t>": Neutral sentiment, possibly reflecting uncertainty about new electric vehicle technology.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"Cloud, </a:t>
            </a:r>
            <a:r>
              <a:rPr lang="en-US" sz="2000" dirty="0" err="1"/>
              <a:t>ev</a:t>
            </a:r>
            <a:r>
              <a:rPr lang="en-US" sz="2000" dirty="0"/>
              <a:t>": Neutral sentiment, likely stemming from uncertainty about new cloud computing technology.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641350"/>
            <a:ext cx="11295380" cy="5127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From this Bi-Gram, several conclusions can be drawn:</a:t>
            </a:r>
          </a:p>
          <a:p>
            <a:endParaRPr lang="en-US" sz="2000" dirty="0"/>
          </a:p>
          <a:p>
            <a:r>
              <a:rPr lang="en-US" sz="2000" dirty="0"/>
              <a:t>Actionable Insights: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neutral bigrams related to technology, conduct further research (surveys, focus groups, social media analysis) to understand consumer sentiment in more detail.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neutral bigrams related to products, highlight the unique features and benefits of these products in marketing campaigns to generate excitement and interest.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neutral bigrams related to services, emphasize the convenience and reliability of these services in marketing campaigns to build trust and confidence among consumers.</a:t>
            </a:r>
          </a:p>
        </p:txBody>
      </p:sp>
    </p:spTree>
    <p:extLst>
      <p:ext uri="{BB962C8B-B14F-4D97-AF65-F5344CB8AC3E}">
        <p14:creationId xmlns:p14="http://schemas.microsoft.com/office/powerpoint/2010/main" val="3173551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1501775" y="296545"/>
            <a:ext cx="9264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Neutral Sentiment Uni-Gram Analysis</a:t>
            </a:r>
            <a:endParaRPr lang="zh-CN" altLang="en-US" sz="3200" dirty="0">
              <a:solidFill>
                <a:srgbClr val="283790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6FAAE-CE5B-77B7-3135-4D1897A3B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01" y="1095108"/>
            <a:ext cx="7663797" cy="54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92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641350"/>
            <a:ext cx="11295380" cy="5127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From this Uni-Gram, several conclusions can be drawn:</a:t>
            </a:r>
          </a:p>
          <a:p>
            <a:endParaRPr lang="en-US" sz="2000" dirty="0"/>
          </a:p>
          <a:p>
            <a:r>
              <a:rPr lang="en-US" sz="2000" dirty="0"/>
              <a:t>Actionable Insights: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Marketing Implications: Neutral sentiment in consumer communications informs marketing strategies, signaling moderate satisfaction levels. This presents an opportunity for marketers to engage consumers and potentially convert them into brand advocates.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Crafting Messages: Acknowledging neutral sentiment in marketing messages is essential. Addressing consumer concerns and emphasizing brand benefits can sway opinions towards a more positive outlook.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Monitoring and Adaptation: Continuous monitoring of consumer sentiment, including neutral views, is vital for adapting marketing strategies. This ensures alignment with evolving consumer preferences and needs.</a:t>
            </a:r>
          </a:p>
        </p:txBody>
      </p:sp>
    </p:spTree>
    <p:extLst>
      <p:ext uri="{BB962C8B-B14F-4D97-AF65-F5344CB8AC3E}">
        <p14:creationId xmlns:p14="http://schemas.microsoft.com/office/powerpoint/2010/main" val="136025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503663" y="296482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University</a:t>
            </a:r>
          </a:p>
        </p:txBody>
      </p:sp>
      <p:sp>
        <p:nvSpPr>
          <p:cNvPr id="3" name="AutoShape 12">
            <a:extLst>
              <a:ext uri="{FF2B5EF4-FFF2-40B4-BE49-F238E27FC236}">
                <a16:creationId xmlns:a16="http://schemas.microsoft.com/office/drawing/2014/main" id="{0F7303B2-8DDA-7860-9706-DD80651FC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917" y="2874010"/>
            <a:ext cx="10448925" cy="1350150"/>
          </a:xfrm>
          <a:prstGeom prst="rightArrow">
            <a:avLst>
              <a:gd name="adj1" fmla="val 45285"/>
              <a:gd name="adj2" fmla="val 76553"/>
            </a:avLst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13">
            <a:extLst>
              <a:ext uri="{FF2B5EF4-FFF2-40B4-BE49-F238E27FC236}">
                <a16:creationId xmlns:a16="http://schemas.microsoft.com/office/drawing/2014/main" id="{7C4E3855-C4C3-5106-BF53-CF0FABB55AB7}"/>
              </a:ext>
            </a:extLst>
          </p:cNvPr>
          <p:cNvSpPr/>
          <p:nvPr/>
        </p:nvSpPr>
        <p:spPr>
          <a:xfrm>
            <a:off x="1446201" y="1606762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D13C19E-2CB2-8686-8944-66E2F368A182}"/>
              </a:ext>
            </a:extLst>
          </p:cNvPr>
          <p:cNvSpPr/>
          <p:nvPr/>
        </p:nvSpPr>
        <p:spPr>
          <a:xfrm>
            <a:off x="1446202" y="1529423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7AEA7F2C-97E7-78EB-16BC-E40421790FFB}"/>
              </a:ext>
            </a:extLst>
          </p:cNvPr>
          <p:cNvSpPr/>
          <p:nvPr/>
        </p:nvSpPr>
        <p:spPr>
          <a:xfrm>
            <a:off x="3750551" y="1601430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364A12-7789-4427-F74E-7E95564F09CA}"/>
              </a:ext>
            </a:extLst>
          </p:cNvPr>
          <p:cNvSpPr/>
          <p:nvPr/>
        </p:nvSpPr>
        <p:spPr>
          <a:xfrm>
            <a:off x="3750553" y="1524091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F508B18A-92DB-DD73-7D1F-DA2C507E57AB}"/>
              </a:ext>
            </a:extLst>
          </p:cNvPr>
          <p:cNvSpPr/>
          <p:nvPr/>
        </p:nvSpPr>
        <p:spPr>
          <a:xfrm>
            <a:off x="5982809" y="1606762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8CF82966-6ACC-C0B2-32A5-55655E0FE06D}"/>
              </a:ext>
            </a:extLst>
          </p:cNvPr>
          <p:cNvSpPr/>
          <p:nvPr/>
        </p:nvSpPr>
        <p:spPr>
          <a:xfrm>
            <a:off x="5982811" y="1529423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16" name="Rounded Rectangle 10">
            <a:extLst>
              <a:ext uri="{FF2B5EF4-FFF2-40B4-BE49-F238E27FC236}">
                <a16:creationId xmlns:a16="http://schemas.microsoft.com/office/drawing/2014/main" id="{E788F98E-53A5-DDDB-4B82-030490D644B8}"/>
              </a:ext>
            </a:extLst>
          </p:cNvPr>
          <p:cNvSpPr/>
          <p:nvPr/>
        </p:nvSpPr>
        <p:spPr>
          <a:xfrm>
            <a:off x="8215067" y="1606762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7CF713F1-3E04-A6EE-90F0-A598607691E5}"/>
              </a:ext>
            </a:extLst>
          </p:cNvPr>
          <p:cNvSpPr/>
          <p:nvPr/>
        </p:nvSpPr>
        <p:spPr>
          <a:xfrm>
            <a:off x="8215069" y="1529423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2864E3-5B0C-69BB-8E71-43E577CEC6AA}"/>
              </a:ext>
            </a:extLst>
          </p:cNvPr>
          <p:cNvGrpSpPr/>
          <p:nvPr/>
        </p:nvGrpSpPr>
        <p:grpSpPr>
          <a:xfrm>
            <a:off x="1582293" y="2304563"/>
            <a:ext cx="1616459" cy="2523769"/>
            <a:chOff x="819820" y="3646109"/>
            <a:chExt cx="1411829" cy="2523769"/>
          </a:xfrm>
          <a:noFill/>
        </p:grpSpPr>
        <p:sp>
          <p:nvSpPr>
            <p:cNvPr id="35" name="TextBox 16">
              <a:extLst>
                <a:ext uri="{FF2B5EF4-FFF2-40B4-BE49-F238E27FC236}">
                  <a16:creationId xmlns:a16="http://schemas.microsoft.com/office/drawing/2014/main" id="{21926BDD-A0F1-7FBC-FE2F-127F68B704A2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Data Scraping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D82B4875-47F9-C999-F992-16E189E123AA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22467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Scrape the twitter data using tweet harvest. In this case,  I scraped with total of 334 tweet data from 18</a:t>
              </a:r>
              <a:r>
                <a:rPr lang="en-US" altLang="ko-KR" sz="1400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th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April until 2</a:t>
              </a:r>
              <a:r>
                <a:rPr lang="en-US" altLang="ko-KR" sz="1400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nd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May 2024 with “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wuling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” keyword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15F38C-7D0A-4604-A81F-D130ADEBE45C}"/>
              </a:ext>
            </a:extLst>
          </p:cNvPr>
          <p:cNvGrpSpPr/>
          <p:nvPr/>
        </p:nvGrpSpPr>
        <p:grpSpPr>
          <a:xfrm>
            <a:off x="6116614" y="2304568"/>
            <a:ext cx="1616459" cy="2503071"/>
            <a:chOff x="819820" y="3646109"/>
            <a:chExt cx="1411829" cy="1469751"/>
          </a:xfrm>
          <a:noFill/>
        </p:grpSpPr>
        <p:sp>
          <p:nvSpPr>
            <p:cNvPr id="33" name="TextBox 19">
              <a:extLst>
                <a:ext uri="{FF2B5EF4-FFF2-40B4-BE49-F238E27FC236}">
                  <a16:creationId xmlns:a16="http://schemas.microsoft.com/office/drawing/2014/main" id="{AFDCF80F-403D-9F38-ACF0-FF3E8B51F8E1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Auto Sentiment Analysis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TextBox 20">
              <a:extLst>
                <a:ext uri="{FF2B5EF4-FFF2-40B4-BE49-F238E27FC236}">
                  <a16:creationId xmlns:a16="http://schemas.microsoft.com/office/drawing/2014/main" id="{E0F3DE5C-ED21-797F-1608-2AEEDB139390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1927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Do Auto Sentiment Analysis on the cleaned text with Bert-Indo. There are 3 sentiments : Positive, Neutral and Negative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2188C-5ABE-C613-76D7-25199084EDCB}"/>
              </a:ext>
            </a:extLst>
          </p:cNvPr>
          <p:cNvGrpSpPr/>
          <p:nvPr/>
        </p:nvGrpSpPr>
        <p:grpSpPr>
          <a:xfrm>
            <a:off x="8281970" y="2197918"/>
            <a:ext cx="1750259" cy="3313300"/>
            <a:chOff x="761387" y="3588590"/>
            <a:chExt cx="1528691" cy="1786947"/>
          </a:xfrm>
          <a:noFill/>
        </p:grpSpPr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7BA09952-D915-3EB2-FF9A-292D0B603083}"/>
                </a:ext>
              </a:extLst>
            </p:cNvPr>
            <p:cNvSpPr txBox="1"/>
            <p:nvPr/>
          </p:nvSpPr>
          <p:spPr>
            <a:xfrm>
              <a:off x="761387" y="3588590"/>
              <a:ext cx="1528691" cy="3485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Wordcloud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, Bi-Gram and Google Gemini Analysis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04B1D9F9-3F9A-6255-1C78-DD2873F5A8F7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4524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Lastly, Analyze for each sentiments with </a:t>
              </a:r>
              <a:r>
                <a:rPr lang="en-US" altLang="ko-KR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Wordcloud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and Bi-Gram Analysis and for each </a:t>
              </a:r>
              <a:r>
                <a:rPr lang="en-US" altLang="ko-KR" sz="1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Wordcloud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and Bi-Gram there are Google Gemini’s conclusion and actionable insight based on the chart</a:t>
              </a:r>
              <a:endPara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113">
            <a:extLst>
              <a:ext uri="{FF2B5EF4-FFF2-40B4-BE49-F238E27FC236}">
                <a16:creationId xmlns:a16="http://schemas.microsoft.com/office/drawing/2014/main" id="{CB10AB10-C7D6-DD0B-F32B-0880210FE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481" y="1620883"/>
            <a:ext cx="89924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4th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직사각형 113">
            <a:extLst>
              <a:ext uri="{FF2B5EF4-FFF2-40B4-BE49-F238E27FC236}">
                <a16:creationId xmlns:a16="http://schemas.microsoft.com/office/drawing/2014/main" id="{B1E6D90A-7BEA-6267-A4FD-8EC7B6678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223" y="1630397"/>
            <a:ext cx="89924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3rd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직사각형 113">
            <a:extLst>
              <a:ext uri="{FF2B5EF4-FFF2-40B4-BE49-F238E27FC236}">
                <a16:creationId xmlns:a16="http://schemas.microsoft.com/office/drawing/2014/main" id="{6941EAA6-AC13-7ED9-0A30-CF1193902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965" y="1630397"/>
            <a:ext cx="89924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2nd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직사각형 113">
            <a:extLst>
              <a:ext uri="{FF2B5EF4-FFF2-40B4-BE49-F238E27FC236}">
                <a16:creationId xmlns:a16="http://schemas.microsoft.com/office/drawing/2014/main" id="{95C3EA81-1FF4-E174-E075-7AD77B59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8614" y="1615551"/>
            <a:ext cx="89924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1st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3BAA14-6539-9593-AE7B-687631C88BDA}"/>
              </a:ext>
            </a:extLst>
          </p:cNvPr>
          <p:cNvGrpSpPr/>
          <p:nvPr/>
        </p:nvGrpSpPr>
        <p:grpSpPr>
          <a:xfrm>
            <a:off x="3884354" y="2304563"/>
            <a:ext cx="1616459" cy="2954656"/>
            <a:chOff x="819820" y="3646109"/>
            <a:chExt cx="1411829" cy="2954656"/>
          </a:xfrm>
          <a:noFill/>
        </p:grpSpPr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02F05C11-2BEE-81A0-A3EA-0F35D5F648C0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Data Preprocessing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TextBox 26">
              <a:extLst>
                <a:ext uri="{FF2B5EF4-FFF2-40B4-BE49-F238E27FC236}">
                  <a16:creationId xmlns:a16="http://schemas.microsoft.com/office/drawing/2014/main" id="{EC9FEDDD-B4A4-A2A9-7B3D-9668517F022E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267765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Some Data Preprocessing method that used to  clean the text are : removing links, number,  symbol, emoticons, and removing Indonesian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stopwords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using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Sastrawi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7" name="文本框 1">
            <a:extLst>
              <a:ext uri="{FF2B5EF4-FFF2-40B4-BE49-F238E27FC236}">
                <a16:creationId xmlns:a16="http://schemas.microsoft.com/office/drawing/2014/main" id="{EBCDDA65-03C1-1DD9-AB99-539B727C6BEB}"/>
              </a:ext>
            </a:extLst>
          </p:cNvPr>
          <p:cNvSpPr txBox="1"/>
          <p:nvPr/>
        </p:nvSpPr>
        <p:spPr>
          <a:xfrm>
            <a:off x="1710690" y="310715"/>
            <a:ext cx="87706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4000" b="0" i="0" u="none" strike="noStrike" dirty="0">
                <a:solidFill>
                  <a:srgbClr val="283790"/>
                </a:solidFill>
                <a:effectLst/>
                <a:latin typeface="+mj-lt"/>
                <a:ea typeface="Microsoft YaHei" panose="020B0503020204020204" pitchFamily="34" charset="-122"/>
              </a:rPr>
              <a:t>Sentiment Analysis Process</a:t>
            </a:r>
          </a:p>
        </p:txBody>
      </p:sp>
    </p:spTree>
    <p:extLst>
      <p:ext uri="{BB962C8B-B14F-4D97-AF65-F5344CB8AC3E}">
        <p14:creationId xmlns:p14="http://schemas.microsoft.com/office/powerpoint/2010/main" val="2311617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641350"/>
            <a:ext cx="11295380" cy="5127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From this Uni-Gram, several conclusions can be drawn:</a:t>
            </a:r>
          </a:p>
          <a:p>
            <a:endParaRPr lang="en-US" sz="2000" dirty="0"/>
          </a:p>
          <a:p>
            <a:r>
              <a:rPr lang="en-US" sz="2000" dirty="0"/>
              <a:t>Actionable Insights: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Marketing Implications: Neutral sentiment in consumer communications informs marketing strategies, signaling moderate satisfaction levels. This presents an opportunity for marketers to engage consumers and potentially convert them into brand advocates.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Crafting Messages: Acknowledging neutral sentiment in marketing messages is essential. Addressing consumer concerns and emphasizing brand benefits can sway opinions towards a more positive outlook.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Monitoring and Adaptation: Continuous monitoring of consumer sentiment, including neutral views, is vital for adapting marketing strategies. This ensures alignment with evolving consumer preferences and needs.</a:t>
            </a:r>
          </a:p>
        </p:txBody>
      </p:sp>
    </p:spTree>
    <p:extLst>
      <p:ext uri="{BB962C8B-B14F-4D97-AF65-F5344CB8AC3E}">
        <p14:creationId xmlns:p14="http://schemas.microsoft.com/office/powerpoint/2010/main" val="372527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1501775" y="296545"/>
            <a:ext cx="9264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Amount of each Sentiment</a:t>
            </a:r>
            <a:endParaRPr lang="zh-CN" altLang="en-US" sz="3200" dirty="0">
              <a:solidFill>
                <a:srgbClr val="283790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7138A-5D6E-73D6-677A-68B4280FC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15" y="1175658"/>
            <a:ext cx="6899570" cy="51746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1463992" y="135504"/>
            <a:ext cx="9264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Amount of each Sentiment</a:t>
            </a:r>
            <a:endParaRPr lang="zh-CN" altLang="en-US" sz="3200" dirty="0">
              <a:solidFill>
                <a:srgbClr val="283790"/>
              </a:solidFill>
              <a:latin typeface="+mj-lt"/>
              <a:ea typeface="Gilroy" panose="0000040000000000000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923DB2-A4E3-9730-3ED8-69FA0793A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51CA77D-8C48-5D03-A546-0AEC70CA4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86F0270-4476-D576-61FB-76AAD2517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D9891-DBB9-6A82-1F4D-9DE3AC81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063" y="854572"/>
            <a:ext cx="5071871" cy="56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CG2113806797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850" y="1105399"/>
            <a:ext cx="8955800" cy="506621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503663" y="296482"/>
            <a:ext cx="11687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University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38390" y="2662555"/>
            <a:ext cx="5407660" cy="15328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44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Negative Sentiment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438390" y="1103908"/>
            <a:ext cx="186531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20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en-US" altLang="zh-CN" sz="8800" dirty="0">
                <a:solidFill>
                  <a:schemeClr val="bg1"/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1501775" y="296545"/>
            <a:ext cx="9264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Negative Sentiment Wordcloud</a:t>
            </a:r>
            <a:endParaRPr lang="zh-CN" altLang="en-US" sz="3200" dirty="0">
              <a:solidFill>
                <a:srgbClr val="283790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72168-5A68-1434-9EB9-845467C4B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87" y="1415929"/>
            <a:ext cx="9447225" cy="47236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38480" y="1012825"/>
            <a:ext cx="11115675" cy="4756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Conclusion based on the Negative Sentiment </a:t>
            </a:r>
            <a:r>
              <a:rPr lang="en-US" sz="2000" dirty="0" err="1">
                <a:solidFill>
                  <a:schemeClr val="bg1"/>
                </a:solidFill>
              </a:rPr>
              <a:t>Wordcloud</a:t>
            </a:r>
            <a:r>
              <a:rPr lang="en-US" sz="2000" dirty="0">
                <a:solidFill>
                  <a:schemeClr val="bg1"/>
                </a:solidFill>
              </a:rPr>
              <a:t> 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Consumers express frustration with the lack of transparency in pricing.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There's a prevalent perception that car salespeople are dishonest and untrustworthy.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Consumers feel they are not receiving fair deals when purchasing cars.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car-buying process is perceived as excessively time-consuming and stressful.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Concerns arise regarding the quality and safety of used cars.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Consumers express worries about the environmental impact of cars.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07125" y="296482"/>
            <a:ext cx="137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11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8BD6FF"/>
                </a:solidFill>
              </a:rPr>
              <a:t>Education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1501775" y="296545"/>
            <a:ext cx="92640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283790"/>
                </a:solidFill>
                <a:latin typeface="+mj-lt"/>
                <a:ea typeface="Gilroy" panose="00000400000000000000" charset="0"/>
              </a:rPr>
              <a:t>Negative Sentiment Bi-Gram Analysis</a:t>
            </a:r>
            <a:endParaRPr lang="zh-CN" altLang="en-US" sz="3200" dirty="0">
              <a:solidFill>
                <a:srgbClr val="283790"/>
              </a:solidFill>
              <a:latin typeface="+mj-lt"/>
              <a:ea typeface="Gilroy" panose="0000040000000000000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2A948-314C-4930-3C8D-E21AEFD7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79" y="998508"/>
            <a:ext cx="8068641" cy="556294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b92b1c6-a7dc-48f9-b078-3ff5a91df7c8"/>
  <p:tag name="COMMONDATA" val="eyJoZGlkIjoiYzhkMjg0NDA1MzdiYTViNDBhYWU0YmMwMWY1YWViMD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9BB9"/>
      </a:accent1>
      <a:accent2>
        <a:srgbClr val="283790"/>
      </a:accent2>
      <a:accent3>
        <a:srgbClr val="8ECAFA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商务风02">
      <a:majorFont>
        <a:latin typeface="Mona-Sans Black Wide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A9BB9"/>
    </a:accent1>
    <a:accent2>
      <a:srgbClr val="283790"/>
    </a:accent2>
    <a:accent3>
      <a:srgbClr val="8ECAF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2512</TotalTime>
  <Words>1927</Words>
  <Application>Microsoft Office PowerPoint</Application>
  <PresentationFormat>Widescreen</PresentationFormat>
  <Paragraphs>176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Mona-Sans Black Wide</vt:lpstr>
      <vt:lpstr>Gilroy</vt:lpstr>
      <vt:lpstr>Microsoft YaHei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abbey</dc:creator>
  <cp:lastModifiedBy>Michael Wiryaseputra</cp:lastModifiedBy>
  <cp:revision>26</cp:revision>
  <dcterms:created xsi:type="dcterms:W3CDTF">2023-03-30T01:40:00Z</dcterms:created>
  <dcterms:modified xsi:type="dcterms:W3CDTF">2024-05-11T06:18:58Z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59A46BFC66414AFAA4AFBA03CC16647A_13</vt:lpwstr>
  </property>
  <property fmtid="{D5CDD505-2E9C-101B-9397-08002B2CF9AE}" pid="3" name="KSOProductBuildVer">
    <vt:lpwstr>1033-12.2.0.13431</vt:lpwstr>
  </property>
</Properties>
</file>